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28_A0E1030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2E_8896E917.xml" ContentType="application/vnd.ms-powerpoint.comments+xml"/>
  <Override PartName="/ppt/notesSlides/notesSlide10.xml" ContentType="application/vnd.openxmlformats-officedocument.presentationml.notesSlide+xml"/>
  <Override PartName="/ppt/comments/modernComment_12C_A2662695.xml" ContentType="application/vnd.ms-powerpoint.comments+xml"/>
  <Override PartName="/ppt/notesSlides/notesSlide11.xml" ContentType="application/vnd.openxmlformats-officedocument.presentationml.notesSlide+xml"/>
  <Override PartName="/ppt/comments/modernComment_12D_932212FF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17_4A44C6B2.xml" ContentType="application/vnd.ms-powerpoint.comments+xml"/>
  <Override PartName="/ppt/notesSlides/notesSlide14.xml" ContentType="application/vnd.openxmlformats-officedocument.presentationml.notesSlide+xml"/>
  <Override PartName="/ppt/comments/modernComment_130_8871EFB2.xml" ContentType="application/vnd.ms-powerpoint.comments+xml"/>
  <Override PartName="/ppt/notesSlides/notesSlide15.xml" ContentType="application/vnd.openxmlformats-officedocument.presentationml.notesSlide+xml"/>
  <Override PartName="/ppt/comments/modernComment_131_D68C687E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2" r:id="rId5"/>
    <p:sldId id="276" r:id="rId6"/>
    <p:sldId id="297" r:id="rId7"/>
    <p:sldId id="296" r:id="rId8"/>
    <p:sldId id="278" r:id="rId9"/>
    <p:sldId id="298" r:id="rId10"/>
    <p:sldId id="261" r:id="rId11"/>
    <p:sldId id="299" r:id="rId12"/>
    <p:sldId id="302" r:id="rId13"/>
    <p:sldId id="300" r:id="rId14"/>
    <p:sldId id="301" r:id="rId15"/>
    <p:sldId id="293" r:id="rId16"/>
    <p:sldId id="279" r:id="rId17"/>
    <p:sldId id="304" r:id="rId18"/>
    <p:sldId id="305" r:id="rId19"/>
    <p:sldId id="307" r:id="rId20"/>
    <p:sldId id="308" r:id="rId21"/>
    <p:sldId id="303" r:id="rId22"/>
    <p:sldId id="28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8FBABD18-D9B6-E50B-C12A-C3AA600A8B59}" name="Liel Amar" initials="Lל" userId="S::lielam@on.huji.ac.il::bd48744b-70d8-47b4-a999-12307389646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21C"/>
    <a:srgbClr val="00FFDF"/>
    <a:srgbClr val="8DC52A"/>
    <a:srgbClr val="AFABAB"/>
    <a:srgbClr val="FF0000"/>
    <a:srgbClr val="00CC00"/>
    <a:srgbClr val="446992"/>
    <a:srgbClr val="AEC2D8"/>
    <a:srgbClr val="98432A"/>
    <a:srgbClr val="D84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6509" autoAdjust="0"/>
  </p:normalViewPr>
  <p:slideViewPr>
    <p:cSldViewPr snapToGrid="0" showGuides="1">
      <p:cViewPr varScale="1">
        <p:scale>
          <a:sx n="137" d="100"/>
          <a:sy n="137" d="100"/>
        </p:scale>
        <p:origin x="1146" y="13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omments/modernComment_117_4A44C6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1B2942-A90B-42AF-9914-BA6514018208}" authorId="{8FBABD18-D9B6-E50B-C12A-C3AA600A8B59}" created="2024-09-12T12:14:17.966">
    <pc:sldMkLst xmlns:pc="http://schemas.microsoft.com/office/powerpoint/2013/main/command">
      <pc:docMk/>
      <pc:sldMk cId="1246021298" sldId="279"/>
    </pc:sldMkLst>
    <p188:txBody>
      <a:bodyPr/>
      <a:lstStyle/>
      <a:p>
        <a:r>
          <a:rPr lang="en-IL"/>
          <a:t>Add icons</a:t>
        </a:r>
      </a:p>
    </p188:txBody>
  </p188:cm>
</p188:cmLst>
</file>

<file path=ppt/comments/modernComment_128_A0E103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556729-A696-41FB-BFCD-433D7EA80AB0}" authorId="{8FBABD18-D9B6-E50B-C12A-C3AA600A8B59}" created="2024-09-12T09:13:08.03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99100943" sldId="296"/>
      <ac:spMk id="9" creationId="{288197F2-3820-981B-A1AB-6CE42A01A7ED}"/>
      <ac:txMk cp="31" len="19">
        <ac:context len="69" hash="2335083282"/>
      </ac:txMk>
    </ac:txMkLst>
    <p188:txBody>
      <a:bodyPr/>
      <a:lstStyle/>
      <a:p>
        <a:r>
          <a:rPr lang="en-IL"/>
          <a:t>Explain each difficulty level</a:t>
        </a:r>
      </a:p>
    </p188:txBody>
  </p188:cm>
</p188:cmLst>
</file>

<file path=ppt/comments/modernComment_12C_A26626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13E958-1FF5-45B6-A9BC-3FE643939035}" authorId="{8FBABD18-D9B6-E50B-C12A-C3AA600A8B59}" created="2024-09-12T09:37:13.7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24603541" sldId="300"/>
      <ac:spMk id="13" creationId="{1A7A296A-36C6-4B68-3640-D8E4571558BA}"/>
      <ac:txMk cp="29">
        <ac:context len="30" hash="1703669842"/>
      </ac:txMk>
    </ac:txMkLst>
    <p188:pos x="4457700" y="2420212"/>
    <p188:txBody>
      <a:bodyPr/>
      <a:lstStyle/>
      <a:p>
        <a:r>
          <a:rPr lang="en-IL"/>
          <a:t>Explain what cross-over and mutation is</a:t>
        </a:r>
      </a:p>
    </p188:txBody>
  </p188:cm>
</p188:cmLst>
</file>

<file path=ppt/comments/modernComment_12D_932212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6B9D1C-07D2-41A8-A754-1FBEA81074A5}" authorId="{8FBABD18-D9B6-E50B-C12A-C3AA600A8B59}" created="2024-09-12T09:37:13.7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68483839" sldId="301"/>
      <ac:spMk id="13" creationId="{1A7A296A-36C6-4B68-3640-D8E4571558BA}"/>
      <ac:txMk cp="306">
        <ac:context len="307" hash="110285967"/>
      </ac:txMk>
    </ac:txMkLst>
    <p188:pos x="4457700" y="2420212"/>
    <p188:txBody>
      <a:bodyPr/>
      <a:lstStyle/>
      <a:p>
        <a:r>
          <a:rPr lang="en-IL"/>
          <a:t>Explain what cross-over and mutation is</a:t>
        </a:r>
      </a:p>
    </p188:txBody>
  </p188:cm>
</p188:cmLst>
</file>

<file path=ppt/comments/modernComment_12E_8896E91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9E398D-18BD-4575-B086-2E53D5CA83A0}" authorId="{8FBABD18-D9B6-E50B-C12A-C3AA600A8B59}" created="2024-09-12T09:56:50.21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91591447" sldId="302"/>
      <ac:spMk id="3" creationId="{08B2A0E0-B38D-F05D-E8E0-B22D5E625FC0}"/>
      <ac:txMk cp="96" len="19">
        <ac:context len="322" hash="449857796"/>
      </ac:txMk>
    </ac:txMkLst>
    <p188:pos x="3916327" y="1051441"/>
    <p188:txBody>
      <a:bodyPr/>
      <a:lstStyle/>
      <a:p>
        <a:r>
          <a:rPr lang="en-IL"/>
          <a:t>Explain that efficient means to minimize number of steps</a:t>
        </a:r>
      </a:p>
    </p188:txBody>
  </p188:cm>
</p188:cmLst>
</file>

<file path=ppt/comments/modernComment_130_8871EF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610962-53A9-4F9D-A1E3-B25F51310422}" authorId="{8FBABD18-D9B6-E50B-C12A-C3AA600A8B59}" created="2024-09-12T12:14:17.966">
    <pc:sldMkLst xmlns:pc="http://schemas.microsoft.com/office/powerpoint/2013/main/command">
      <pc:docMk/>
      <pc:sldMk cId="1246021298" sldId="279"/>
    </pc:sldMkLst>
    <p188:txBody>
      <a:bodyPr/>
      <a:lstStyle/>
      <a:p>
        <a:r>
          <a:rPr lang="en-IL"/>
          <a:t>Add icons</a:t>
        </a:r>
      </a:p>
    </p188:txBody>
  </p188:cm>
</p188:cmLst>
</file>

<file path=ppt/comments/modernComment_131_D68C68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3F6BF0-27AD-49E8-AF40-060341D63176}" authorId="{8FBABD18-D9B6-E50B-C12A-C3AA600A8B59}" created="2024-09-12T12:14:17.966">
    <pc:sldMkLst xmlns:pc="http://schemas.microsoft.com/office/powerpoint/2013/main/command">
      <pc:docMk/>
      <pc:sldMk cId="1246021298" sldId="279"/>
    </pc:sldMkLst>
    <p188:txBody>
      <a:bodyPr/>
      <a:lstStyle/>
      <a:p>
        <a:r>
          <a:rPr lang="en-IL"/>
          <a:t>Add icons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r" rtl="1" fontAlgn="base">
              <a:buFont typeface="+mj-lt"/>
              <a:buNone/>
            </a:pP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28960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084982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r" rtl="1" fontAlgn="base">
              <a:buFont typeface="+mj-lt"/>
              <a:buNone/>
            </a:pP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19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899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4074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9325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8318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r" rtl="1"/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2759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6727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00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86204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12" name="Google Shape;3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93916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0744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chart" idx="2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078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microsoft.com/office/2018/10/relationships/comments" Target="../comments/modernComment_12C_A2662695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microsoft.com/office/2018/10/relationships/comments" Target="../comments/modernComment_12D_932212FF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4A44C6B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8871EFB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D68C687E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microsoft.com/office/2018/10/relationships/comments" Target="../comments/modernComment_128_A0E1030F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E_8896E9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Defeating Frogger</a:t>
            </a:r>
            <a:br>
              <a:rPr lang="en-US" altLang="zh-CN" dirty="0"/>
            </a:br>
            <a:r>
              <a:rPr lang="en-US" altLang="zh-CN" dirty="0"/>
              <a:t>with AI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3953009"/>
            <a:ext cx="1861834" cy="1161916"/>
          </a:xfrm>
        </p:spPr>
        <p:txBody>
          <a:bodyPr/>
          <a:lstStyle/>
          <a:p>
            <a:r>
              <a:rPr lang="en-US" dirty="0"/>
              <a:t>Omer </a:t>
            </a:r>
            <a:r>
              <a:rPr lang="en-US" dirty="0" err="1"/>
              <a:t>Ferster</a:t>
            </a:r>
            <a:endParaRPr lang="en-US" dirty="0"/>
          </a:p>
          <a:p>
            <a:r>
              <a:rPr lang="en-US" dirty="0"/>
              <a:t>Tomer Meidan</a:t>
            </a:r>
          </a:p>
          <a:p>
            <a:r>
              <a:rPr lang="en-US" dirty="0"/>
              <a:t>Liel Amar</a:t>
            </a: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00000">
            <a:off x="9635814" y="1158512"/>
            <a:ext cx="2142845" cy="24514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8DC52A">
                <a:alpha val="49804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3384" y="3715497"/>
            <a:ext cx="1510722" cy="17282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00FFDF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22" r="6522"/>
          <a:stretch/>
        </p:blipFill>
        <p:spPr>
          <a:xfrm>
            <a:off x="6742557" y="821836"/>
            <a:ext cx="4405503" cy="5066346"/>
          </a:xfr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507076"/>
            <a:ext cx="1417148" cy="641940"/>
          </a:xfrm>
        </p:spPr>
        <p:txBody>
          <a:bodyPr/>
          <a:lstStyle/>
          <a:p>
            <a:pPr algn="ctr"/>
            <a:r>
              <a:rPr lang="en-US" dirty="0"/>
              <a:t>NEAT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A296A-36C6-4B68-3640-D8E4571558BA}"/>
              </a:ext>
            </a:extLst>
          </p:cNvPr>
          <p:cNvSpPr txBox="1"/>
          <p:nvPr/>
        </p:nvSpPr>
        <p:spPr>
          <a:xfrm>
            <a:off x="1104900" y="1511708"/>
            <a:ext cx="4552772" cy="36933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NEAT</a:t>
            </a: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is a genetic algorithm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 start with a population of 400 individuals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 want the best genes from each generation to remain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 encourage mutations and cross-over for exploration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In the end, we pick the best solution evaluated by a fitness function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3EAE63-3AB4-B137-D96E-DB43E6DF7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04782">
            <a:off x="-756112" y="5430039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8DC52A">
                <a:alpha val="50196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7" name="video2">
            <a:hlinkClick r:id="" action="ppaction://media"/>
            <a:extLst>
              <a:ext uri="{FF2B5EF4-FFF2-40B4-BE49-F238E27FC236}">
                <a16:creationId xmlns:a16="http://schemas.microsoft.com/office/drawing/2014/main" id="{3DC64FF7-A3BC-9289-CDB8-FD14FBD4C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34330" y="1511708"/>
            <a:ext cx="4247317" cy="424731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8DAFAB-1969-2FD3-D6B0-476D9E0C8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628067">
            <a:off x="10485706" y="-1235374"/>
            <a:ext cx="2561855" cy="302065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9921C">
              <a:alpha val="25098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60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193" y="507076"/>
            <a:ext cx="1653540" cy="641940"/>
          </a:xfrm>
        </p:spPr>
        <p:txBody>
          <a:bodyPr/>
          <a:lstStyle/>
          <a:p>
            <a:pPr algn="ctr"/>
            <a:r>
              <a:rPr lang="en-US" dirty="0"/>
              <a:t>DDQN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A296A-36C6-4B68-3640-D8E4571558BA}"/>
              </a:ext>
            </a:extLst>
          </p:cNvPr>
          <p:cNvSpPr txBox="1"/>
          <p:nvPr/>
        </p:nvSpPr>
        <p:spPr>
          <a:xfrm>
            <a:off x="6503192" y="1511708"/>
            <a:ext cx="4903947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DDQN</a:t>
            </a: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is a reinforcement learning algorithm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It aims to find an optimal action selection policy, by 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estimating </a:t>
            </a: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Q-Values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It does so by using 2 identical neural networks, which update during training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It is more suitable for this problem, compared to standard DQN, by reducing the over-estimation of Q-Values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3EAE63-3AB4-B137-D96E-DB43E6DF7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04782">
            <a:off x="10704290" y="531467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8DC52A">
                <a:alpha val="50196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79C4A28-1E61-2D13-27F6-0225D335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628067">
            <a:off x="-771454" y="-1153791"/>
            <a:ext cx="2561855" cy="302065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00FFDF">
              <a:alpha val="14902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4" name="video3">
            <a:hlinkClick r:id="" action="ppaction://media"/>
            <a:extLst>
              <a:ext uri="{FF2B5EF4-FFF2-40B4-BE49-F238E27FC236}">
                <a16:creationId xmlns:a16="http://schemas.microsoft.com/office/drawing/2014/main" id="{0D9A1B59-CD09-6109-4638-F009AEE6B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1923" y="1511708"/>
            <a:ext cx="4247317" cy="42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8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604485"/>
            <a:ext cx="6599429" cy="720316"/>
          </a:xfrm>
        </p:spPr>
        <p:txBody>
          <a:bodyPr/>
          <a:lstStyle/>
          <a:p>
            <a:r>
              <a:rPr lang="en-US" dirty="0"/>
              <a:t>Evaluating the Agents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7B501ABB-8DFC-B034-6768-B84F6E195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38750" y="2327122"/>
            <a:ext cx="1886360" cy="21580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C52A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128EAEAD-FFBC-35BE-383E-CBF3DDEE5E09}"/>
              </a:ext>
            </a:extLst>
          </p:cNvPr>
          <p:cNvSpPr txBox="1">
            <a:spLocks/>
          </p:cNvSpPr>
          <p:nvPr/>
        </p:nvSpPr>
        <p:spPr>
          <a:xfrm>
            <a:off x="4550704" y="1357755"/>
            <a:ext cx="2653545" cy="587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8FAF1-5EC1-E3B1-2306-08AF8B7281F9}"/>
              </a:ext>
            </a:extLst>
          </p:cNvPr>
          <p:cNvSpPr txBox="1"/>
          <p:nvPr/>
        </p:nvSpPr>
        <p:spPr>
          <a:xfrm>
            <a:off x="4855689" y="1567946"/>
            <a:ext cx="46971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 used 3 metrics to evaluate our models</a:t>
            </a:r>
            <a:endParaRPr lang="en-IL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8" name="Text Placeholder 36">
            <a:extLst>
              <a:ext uri="{FF2B5EF4-FFF2-40B4-BE49-F238E27FC236}">
                <a16:creationId xmlns:a16="http://schemas.microsoft.com/office/drawing/2014/main" id="{0368033D-BE83-5BCC-0BF8-06BCADF6F274}"/>
              </a:ext>
            </a:extLst>
          </p:cNvPr>
          <p:cNvSpPr txBox="1">
            <a:spLocks/>
          </p:cNvSpPr>
          <p:nvPr/>
        </p:nvSpPr>
        <p:spPr>
          <a:xfrm>
            <a:off x="4855690" y="2491010"/>
            <a:ext cx="4318790" cy="709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500"/>
              </a:spcBef>
            </a:pPr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Win Rate</a:t>
            </a:r>
            <a:endParaRPr lang="en-US" b="0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>
              <a:spcBef>
                <a:spcPts val="500"/>
              </a:spcBef>
            </a:pPr>
            <a:r>
              <a:rPr lang="en-US" b="0" dirty="0">
                <a:latin typeface="Posterama" panose="020B0504020200020000" pitchFamily="34" charset="0"/>
                <a:cs typeface="Posterama" panose="020B0504020200020000" pitchFamily="34" charset="0"/>
              </a:rPr>
              <a:t>The percentage of wins out of 100</a:t>
            </a:r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BF3B12F1-5A73-E4B3-F076-1E74613DEFD5}"/>
              </a:ext>
            </a:extLst>
          </p:cNvPr>
          <p:cNvSpPr txBox="1">
            <a:spLocks/>
          </p:cNvSpPr>
          <p:nvPr/>
        </p:nvSpPr>
        <p:spPr>
          <a:xfrm>
            <a:off x="4294284" y="3657601"/>
            <a:ext cx="5819930" cy="709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500"/>
              </a:spcBef>
            </a:pPr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Solution Efficiency</a:t>
            </a:r>
            <a:endParaRPr lang="en-US" b="0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>
              <a:spcBef>
                <a:spcPts val="500"/>
              </a:spcBef>
            </a:pPr>
            <a:r>
              <a:rPr lang="en-US" b="0" dirty="0">
                <a:latin typeface="Posterama" panose="020B0504020200020000" pitchFamily="34" charset="0"/>
                <a:cs typeface="Posterama" panose="020B0504020200020000" pitchFamily="34" charset="0"/>
              </a:rPr>
              <a:t>Average number of remaining steps after each win</a:t>
            </a:r>
          </a:p>
        </p:txBody>
      </p:sp>
      <p:sp>
        <p:nvSpPr>
          <p:cNvPr id="21" name="Text Placeholder 36">
            <a:extLst>
              <a:ext uri="{FF2B5EF4-FFF2-40B4-BE49-F238E27FC236}">
                <a16:creationId xmlns:a16="http://schemas.microsoft.com/office/drawing/2014/main" id="{8C997B76-F34E-194B-C6FC-B55B7BA8B1D3}"/>
              </a:ext>
            </a:extLst>
          </p:cNvPr>
          <p:cNvSpPr txBox="1">
            <a:spLocks/>
          </p:cNvSpPr>
          <p:nvPr/>
        </p:nvSpPr>
        <p:spPr>
          <a:xfrm>
            <a:off x="3643219" y="4824192"/>
            <a:ext cx="6743731" cy="709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500"/>
              </a:spcBef>
            </a:pPr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Convergence Time</a:t>
            </a:r>
            <a:endParaRPr lang="en-US" b="0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>
              <a:spcBef>
                <a:spcPts val="500"/>
              </a:spcBef>
            </a:pPr>
            <a:r>
              <a:rPr lang="en-US" b="0" dirty="0">
                <a:latin typeface="Posterama" panose="020B0504020200020000" pitchFamily="34" charset="0"/>
                <a:cs typeface="Posterama" panose="020B0504020200020000" pitchFamily="34" charset="0"/>
              </a:rPr>
              <a:t>Time taken each model to converge to the optimal reward</a:t>
            </a: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9507171" cy="672922"/>
          </a:xfrm>
        </p:spPr>
        <p:txBody>
          <a:bodyPr/>
          <a:lstStyle/>
          <a:p>
            <a:r>
              <a:rPr lang="en-US" dirty="0"/>
              <a:t>Results – Experiment #1 (Easy Difficulty)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16" name="Picture 15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E046C08D-1CCA-C31E-7B9C-112EA0D73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9" y="2499360"/>
            <a:ext cx="5189588" cy="38921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7EB089-23BB-C02C-202A-190B9BA78271}"/>
              </a:ext>
            </a:extLst>
          </p:cNvPr>
          <p:cNvSpPr txBox="1"/>
          <p:nvPr/>
        </p:nvSpPr>
        <p:spPr>
          <a:xfrm>
            <a:off x="2423732" y="2037695"/>
            <a:ext cx="150554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Win Rate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48C7D-66D6-CBAF-3F73-2D85626BA395}"/>
              </a:ext>
            </a:extLst>
          </p:cNvPr>
          <p:cNvSpPr txBox="1"/>
          <p:nvPr/>
        </p:nvSpPr>
        <p:spPr>
          <a:xfrm>
            <a:off x="7210259" y="2037694"/>
            <a:ext cx="296106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Solution Efficiency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1230C9-7771-4CF0-E0E7-15C2C5CAE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99359"/>
            <a:ext cx="5189587" cy="13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612460" cy="672922"/>
          </a:xfrm>
        </p:spPr>
        <p:txBody>
          <a:bodyPr/>
          <a:lstStyle/>
          <a:p>
            <a:r>
              <a:rPr lang="en-US" dirty="0"/>
              <a:t>Results – Experiment #2 (Medium Difficulty)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7EB089-23BB-C02C-202A-190B9BA78271}"/>
              </a:ext>
            </a:extLst>
          </p:cNvPr>
          <p:cNvSpPr txBox="1"/>
          <p:nvPr/>
        </p:nvSpPr>
        <p:spPr>
          <a:xfrm>
            <a:off x="2423732" y="2037693"/>
            <a:ext cx="150554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Win Rate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48C7D-66D6-CBAF-3F73-2D85626BA395}"/>
              </a:ext>
            </a:extLst>
          </p:cNvPr>
          <p:cNvSpPr txBox="1"/>
          <p:nvPr/>
        </p:nvSpPr>
        <p:spPr>
          <a:xfrm>
            <a:off x="7210259" y="2037694"/>
            <a:ext cx="296106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Solution Efficiency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1B9E949-45A6-0DCC-C970-B824027A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9" y="2499359"/>
            <a:ext cx="5189588" cy="3892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46E85-C1CE-BBF3-A3E4-A6F83C124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99358"/>
            <a:ext cx="5189587" cy="13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683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9644331" cy="672922"/>
          </a:xfrm>
        </p:spPr>
        <p:txBody>
          <a:bodyPr/>
          <a:lstStyle/>
          <a:p>
            <a:r>
              <a:rPr lang="en-US" dirty="0"/>
              <a:t>Results – Experiment #3 (Hard Difficulty)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7EB089-23BB-C02C-202A-190B9BA78271}"/>
              </a:ext>
            </a:extLst>
          </p:cNvPr>
          <p:cNvSpPr txBox="1"/>
          <p:nvPr/>
        </p:nvSpPr>
        <p:spPr>
          <a:xfrm>
            <a:off x="2423732" y="2037695"/>
            <a:ext cx="150554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Win Rate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48C7D-66D6-CBAF-3F73-2D85626BA395}"/>
              </a:ext>
            </a:extLst>
          </p:cNvPr>
          <p:cNvSpPr txBox="1"/>
          <p:nvPr/>
        </p:nvSpPr>
        <p:spPr>
          <a:xfrm>
            <a:off x="7210259" y="2037694"/>
            <a:ext cx="2961068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Solution Efficiency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300AEC0B-A0FB-772A-2763-DA49AA77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9" y="2499359"/>
            <a:ext cx="5189589" cy="3892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80AB5-7583-2F01-C5B2-1DBCC7017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99359"/>
            <a:ext cx="5189587" cy="13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260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Time</a:t>
            </a:r>
            <a:br>
              <a:rPr lang="en-US" dirty="0"/>
            </a:br>
            <a:r>
              <a:rPr lang="en-US" sz="2400" b="0" dirty="0"/>
              <a:t>Easy Difficulty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2" name="Picture 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20F350C9-3564-2BB3-C34C-6FC35E141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287" y="2533014"/>
            <a:ext cx="3907367" cy="2930525"/>
          </a:xfrm>
          <a:prstGeom prst="rect">
            <a:avLst/>
          </a:prstGeom>
        </p:spPr>
      </p:pic>
      <p:pic>
        <p:nvPicPr>
          <p:cNvPr id="3" name="Picture 2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C58EA3C2-9E08-5822-3A28-1A7E4EA52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48" y="2533014"/>
            <a:ext cx="3907367" cy="2930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BF195-8F0B-ABC9-3140-8AF0011D27F0}"/>
              </a:ext>
            </a:extLst>
          </p:cNvPr>
          <p:cNvSpPr txBox="1"/>
          <p:nvPr/>
        </p:nvSpPr>
        <p:spPr>
          <a:xfrm>
            <a:off x="3274400" y="2071349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DDQN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6776B-9D4A-FD0E-F32B-2ACD3901DCD0}"/>
              </a:ext>
            </a:extLst>
          </p:cNvPr>
          <p:cNvSpPr txBox="1"/>
          <p:nvPr/>
        </p:nvSpPr>
        <p:spPr>
          <a:xfrm>
            <a:off x="7839261" y="2071349"/>
            <a:ext cx="101341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NEAT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72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Time</a:t>
            </a:r>
            <a:br>
              <a:rPr lang="en-US" dirty="0"/>
            </a:br>
            <a:r>
              <a:rPr lang="en-US" sz="2400" b="0" dirty="0"/>
              <a:t>Hard Difficulty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BF195-8F0B-ABC9-3140-8AF0011D27F0}"/>
              </a:ext>
            </a:extLst>
          </p:cNvPr>
          <p:cNvSpPr txBox="1"/>
          <p:nvPr/>
        </p:nvSpPr>
        <p:spPr>
          <a:xfrm>
            <a:off x="3274400" y="2071349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DDQN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6776B-9D4A-FD0E-F32B-2ACD3901DCD0}"/>
              </a:ext>
            </a:extLst>
          </p:cNvPr>
          <p:cNvSpPr txBox="1"/>
          <p:nvPr/>
        </p:nvSpPr>
        <p:spPr>
          <a:xfrm>
            <a:off x="7839261" y="2071349"/>
            <a:ext cx="101341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NEAT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5" name="Picture 4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6783D862-4E0F-10BA-BFAD-07FCBAA7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285" y="2533014"/>
            <a:ext cx="3907367" cy="2930525"/>
          </a:xfrm>
          <a:prstGeom prst="rect">
            <a:avLst/>
          </a:prstGeom>
        </p:spPr>
      </p:pic>
      <p:pic>
        <p:nvPicPr>
          <p:cNvPr id="10" name="Picture 9" descr="A graph of a chart of a graph of a chart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53114B1F-A6B0-6CD3-CCDD-C253F23F4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48" y="2533014"/>
            <a:ext cx="3907367" cy="29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6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DDQN vs NEAT gameplay – Hard Difficulty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2158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49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068349-7499-B12F-3476-291649EF3F1E}"/>
              </a:ext>
            </a:extLst>
          </p:cNvPr>
          <p:cNvSpPr txBox="1"/>
          <p:nvPr/>
        </p:nvSpPr>
        <p:spPr>
          <a:xfrm>
            <a:off x="1241555" y="1485900"/>
            <a:ext cx="332334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What did we try to solve?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25F39A-8814-B691-C4E1-0A7A8FEF3BBC}"/>
              </a:ext>
            </a:extLst>
          </p:cNvPr>
          <p:cNvSpPr txBox="1"/>
          <p:nvPr/>
        </p:nvSpPr>
        <p:spPr>
          <a:xfrm>
            <a:off x="1241555" y="2973494"/>
            <a:ext cx="239841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How did we do it?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ECDEDC-18C6-06FF-590F-BD4EBA253FF8}"/>
              </a:ext>
            </a:extLst>
          </p:cNvPr>
          <p:cNvSpPr txBox="1"/>
          <p:nvPr/>
        </p:nvSpPr>
        <p:spPr>
          <a:xfrm>
            <a:off x="1241555" y="4442768"/>
            <a:ext cx="302037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What were the results?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6B4B98-A62B-BA62-D8D1-D618F813B758}"/>
              </a:ext>
            </a:extLst>
          </p:cNvPr>
          <p:cNvSpPr txBox="1"/>
          <p:nvPr/>
        </p:nvSpPr>
        <p:spPr>
          <a:xfrm>
            <a:off x="1241555" y="1908245"/>
            <a:ext cx="437171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Creating AI Agents that would navigate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finite world to a predefined target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4BFBFF-BD1D-D984-26A8-05B5EDC1F74D}"/>
              </a:ext>
            </a:extLst>
          </p:cNvPr>
          <p:cNvSpPr txBox="1"/>
          <p:nvPr/>
        </p:nvSpPr>
        <p:spPr>
          <a:xfrm>
            <a:off x="1241555" y="3377519"/>
            <a:ext cx="516519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 used two algorithms – NEAT and DDQN.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 then compared the results using 3 metrics.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D4EE4-8DAB-EBDC-7C0B-2EF2F439CDA2}"/>
              </a:ext>
            </a:extLst>
          </p:cNvPr>
          <p:cNvSpPr txBox="1"/>
          <p:nvPr/>
        </p:nvSpPr>
        <p:spPr>
          <a:xfrm>
            <a:off x="1241555" y="4842878"/>
            <a:ext cx="5341527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DDQN dominated all experiments, whereas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NEAT was faster to converge in the easier tasks.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F6B67-EDF0-A789-BC0D-7F07D5DF12E7}"/>
              </a:ext>
            </a:extLst>
          </p:cNvPr>
          <p:cNvSpPr txBox="1"/>
          <p:nvPr/>
        </p:nvSpPr>
        <p:spPr>
          <a:xfrm>
            <a:off x="7475014" y="1485900"/>
            <a:ext cx="417774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DDQN DOMINATING THE GAME</a:t>
            </a:r>
          </a:p>
        </p:txBody>
      </p:sp>
      <p:pic>
        <p:nvPicPr>
          <p:cNvPr id="45" name="video3">
            <a:hlinkClick r:id="" action="ppaction://media"/>
            <a:extLst>
              <a:ext uri="{FF2B5EF4-FFF2-40B4-BE49-F238E27FC236}">
                <a16:creationId xmlns:a16="http://schemas.microsoft.com/office/drawing/2014/main" id="{BC1B7D26-CAE2-48B2-4F8E-2F6C70692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6118" y="1908245"/>
            <a:ext cx="3795538" cy="3795538"/>
          </a:xfrm>
          <a:prstGeom prst="rect">
            <a:avLst/>
          </a:prstGeom>
        </p:spPr>
      </p:pic>
      <p:pic>
        <p:nvPicPr>
          <p:cNvPr id="48" name="Picture 47" descr="A cartoon frog with big eyes&#10;&#10;Description automatically generated">
            <a:extLst>
              <a:ext uri="{FF2B5EF4-FFF2-40B4-BE49-F238E27FC236}">
                <a16:creationId xmlns:a16="http://schemas.microsoft.com/office/drawing/2014/main" id="{55283B9A-5E24-7E40-884D-B06DE9C42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119" y="6004023"/>
            <a:ext cx="458592" cy="427420"/>
          </a:xfrm>
          <a:prstGeom prst="rect">
            <a:avLst/>
          </a:prstGeom>
        </p:spPr>
      </p:pic>
      <p:pic>
        <p:nvPicPr>
          <p:cNvPr id="51" name="Picture 50" descr="A cartoon of a truck&#10;&#10;Description automatically generated">
            <a:extLst>
              <a:ext uri="{FF2B5EF4-FFF2-40B4-BE49-F238E27FC236}">
                <a16:creationId xmlns:a16="http://schemas.microsoft.com/office/drawing/2014/main" id="{785D5FE6-B76E-2C86-C329-7316F8823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286" y="5860740"/>
            <a:ext cx="74498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5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5"/>
            <a:ext cx="4260180" cy="1294530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Our project aimed to create AI agents that would beat a variation of the classic Frogger game. The goal is to get the frog to the finish-line while dodging obstacles.</a:t>
            </a:r>
          </a:p>
          <a:p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04782">
            <a:off x="10105310" y="4576343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00FFDF">
                <a:alpha val="25098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>
          <a:xfrm>
            <a:off x="6795370" y="1095933"/>
            <a:ext cx="4398799" cy="467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E7F95EFC-36D9-76B9-E5D5-527239DF8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60861">
            <a:off x="-714955" y="-655186"/>
            <a:ext cx="1833971" cy="209810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C52A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671" y="797482"/>
            <a:ext cx="3388658" cy="808734"/>
          </a:xfrm>
        </p:spPr>
        <p:txBody>
          <a:bodyPr/>
          <a:lstStyle/>
          <a:p>
            <a:pPr algn="ctr"/>
            <a:r>
              <a:rPr lang="en-US" altLang="zh-CN" dirty="0"/>
              <a:t>Why Frogger?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DEA29-EB7D-FF7D-DBB6-8D0AF57CA6EA}"/>
              </a:ext>
            </a:extLst>
          </p:cNvPr>
          <p:cNvSpPr txBox="1"/>
          <p:nvPr/>
        </p:nvSpPr>
        <p:spPr>
          <a:xfrm>
            <a:off x="1328188" y="2379725"/>
            <a:ext cx="287129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It’s a </a:t>
            </a:r>
            <a:r>
              <a:rPr lang="en-US" sz="18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unique game</a:t>
            </a: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we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loved playing growing up</a:t>
            </a:r>
            <a:endParaRPr lang="en-IL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B410A0-AFC4-D1ED-C3BB-23F6CBFE8286}"/>
              </a:ext>
            </a:extLst>
          </p:cNvPr>
          <p:cNvSpPr txBox="1"/>
          <p:nvPr/>
        </p:nvSpPr>
        <p:spPr>
          <a:xfrm>
            <a:off x="4199487" y="3429000"/>
            <a:ext cx="3793026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 game is </a:t>
            </a:r>
            <a:r>
              <a:rPr lang="en-US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complex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with more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states than atoms in the universe!</a:t>
            </a:r>
            <a:endParaRPr lang="en-IL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BB3A2-9331-796F-8F17-B24145D7DB06}"/>
              </a:ext>
            </a:extLst>
          </p:cNvPr>
          <p:cNvSpPr txBox="1"/>
          <p:nvPr/>
        </p:nvSpPr>
        <p:spPr>
          <a:xfrm>
            <a:off x="7992513" y="4478275"/>
            <a:ext cx="314060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It’s an </a:t>
            </a:r>
            <a:r>
              <a:rPr lang="en-US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opportunity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to use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state-of-the-art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algorithms</a:t>
            </a:r>
            <a:endParaRPr lang="en-IL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D2F644-7B44-876A-62D3-522FEB37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04782">
            <a:off x="10993081" y="-42421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8DC52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4AF94BA-EDF2-784D-9B51-0AF70DF4C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40105">
            <a:off x="659558" y="531467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198420-7520-36A1-4317-C3CA5C1C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9800000">
            <a:off x="-1035111" y="3505606"/>
            <a:ext cx="2828450" cy="3238000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00FFDF">
              <a:alpha val="25098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1" name="Picture 20" descr="A cartoon frog with a black background&#10;&#10;Description automatically generated">
            <a:extLst>
              <a:ext uri="{FF2B5EF4-FFF2-40B4-BE49-F238E27FC236}">
                <a16:creationId xmlns:a16="http://schemas.microsoft.com/office/drawing/2014/main" id="{D6C23FF5-458D-E23D-87A2-479EE292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15200" y="628360"/>
            <a:ext cx="1556020" cy="11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2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85C4D7-0D0E-3203-1DD2-06C34BF239F3}"/>
              </a:ext>
            </a:extLst>
          </p:cNvPr>
          <p:cNvGrpSpPr/>
          <p:nvPr/>
        </p:nvGrpSpPr>
        <p:grpSpPr>
          <a:xfrm>
            <a:off x="7002591" y="2770197"/>
            <a:ext cx="2944175" cy="523615"/>
            <a:chOff x="7002591" y="2770197"/>
            <a:chExt cx="2944175" cy="523615"/>
          </a:xfrm>
        </p:grpSpPr>
        <p:pic>
          <p:nvPicPr>
            <p:cNvPr id="16" name="Picture 15" descr="A yellow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22EAC5AD-B915-B83F-71D0-B35B14DE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2591" y="2778375"/>
              <a:ext cx="2944175" cy="515437"/>
            </a:xfrm>
            <a:prstGeom prst="rect">
              <a:avLst/>
            </a:prstGeom>
          </p:spPr>
        </p:pic>
        <p:sp>
          <p:nvSpPr>
            <p:cNvPr id="3" name="Title 45">
              <a:extLst>
                <a:ext uri="{FF2B5EF4-FFF2-40B4-BE49-F238E27FC236}">
                  <a16:creationId xmlns:a16="http://schemas.microsoft.com/office/drawing/2014/main" id="{C7CDCF5E-11D7-262F-9C34-6C3B4A365B0F}"/>
                </a:ext>
              </a:extLst>
            </p:cNvPr>
            <p:cNvSpPr txBox="1">
              <a:spLocks/>
            </p:cNvSpPr>
            <p:nvPr/>
          </p:nvSpPr>
          <p:spPr>
            <a:xfrm>
              <a:off x="7737055" y="2770197"/>
              <a:ext cx="1630168" cy="4430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Grid-based</a:t>
              </a:r>
            </a:p>
          </p:txBody>
        </p:sp>
      </p:grpSp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663" y="1864254"/>
            <a:ext cx="2570033" cy="629416"/>
          </a:xfrm>
        </p:spPr>
        <p:txBody>
          <a:bodyPr/>
          <a:lstStyle/>
          <a:p>
            <a:r>
              <a:rPr lang="en-US" dirty="0"/>
              <a:t>Gameplay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AAFE234-57E6-86DF-E97D-EC05ED11F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04782">
            <a:off x="-289870" y="225577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8DC52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C2B1376-8132-5A44-517B-437AC45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04782">
            <a:off x="10842604" y="5219324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00FFDF">
              <a:alpha val="25098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62EC3-55A7-5DAB-6A2C-984CC0521F82}"/>
              </a:ext>
            </a:extLst>
          </p:cNvPr>
          <p:cNvGrpSpPr/>
          <p:nvPr/>
        </p:nvGrpSpPr>
        <p:grpSpPr>
          <a:xfrm>
            <a:off x="6194166" y="3509335"/>
            <a:ext cx="2944175" cy="515437"/>
            <a:chOff x="6194166" y="3509335"/>
            <a:chExt cx="2944175" cy="515437"/>
          </a:xfrm>
        </p:grpSpPr>
        <p:pic>
          <p:nvPicPr>
            <p:cNvPr id="17" name="Picture 16" descr="A yellow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1DD41143-699D-BD3D-1E8C-AE29A81BC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4166" y="3509335"/>
              <a:ext cx="2944175" cy="515437"/>
            </a:xfrm>
            <a:prstGeom prst="rect">
              <a:avLst/>
            </a:prstGeom>
          </p:spPr>
        </p:pic>
        <p:sp>
          <p:nvSpPr>
            <p:cNvPr id="4" name="Title 45">
              <a:extLst>
                <a:ext uri="{FF2B5EF4-FFF2-40B4-BE49-F238E27FC236}">
                  <a16:creationId xmlns:a16="http://schemas.microsoft.com/office/drawing/2014/main" id="{8FDCFB75-E576-FAF0-FACB-1AF46BA06C34}"/>
                </a:ext>
              </a:extLst>
            </p:cNvPr>
            <p:cNvSpPr txBox="1">
              <a:spLocks/>
            </p:cNvSpPr>
            <p:nvPr/>
          </p:nvSpPr>
          <p:spPr>
            <a:xfrm>
              <a:off x="6570521" y="3509335"/>
              <a:ext cx="2333068" cy="4430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4 available actions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05D69A-F9B7-0C2D-9D1B-C1F7A548502E}"/>
              </a:ext>
            </a:extLst>
          </p:cNvPr>
          <p:cNvGrpSpPr/>
          <p:nvPr/>
        </p:nvGrpSpPr>
        <p:grpSpPr>
          <a:xfrm>
            <a:off x="6652070" y="4955300"/>
            <a:ext cx="2944175" cy="531392"/>
            <a:chOff x="6652070" y="4955300"/>
            <a:chExt cx="2944175" cy="531392"/>
          </a:xfrm>
        </p:grpSpPr>
        <p:pic>
          <p:nvPicPr>
            <p:cNvPr id="19" name="Picture 18" descr="A yellow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9F1E89AC-EEB8-FC94-6EF4-2D3B7D8E8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2070" y="4971255"/>
              <a:ext cx="2944175" cy="515437"/>
            </a:xfrm>
            <a:prstGeom prst="rect">
              <a:avLst/>
            </a:prstGeom>
          </p:spPr>
        </p:pic>
        <p:sp>
          <p:nvSpPr>
            <p:cNvPr id="6" name="Title 45">
              <a:extLst>
                <a:ext uri="{FF2B5EF4-FFF2-40B4-BE49-F238E27FC236}">
                  <a16:creationId xmlns:a16="http://schemas.microsoft.com/office/drawing/2014/main" id="{F115F245-1C38-6BF4-B872-865689D0011D}"/>
                </a:ext>
              </a:extLst>
            </p:cNvPr>
            <p:cNvSpPr txBox="1">
              <a:spLocks/>
            </p:cNvSpPr>
            <p:nvPr/>
          </p:nvSpPr>
          <p:spPr>
            <a:xfrm>
              <a:off x="7174423" y="4955300"/>
              <a:ext cx="2120528" cy="4430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3 difficulty levels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D48619-CC6E-DC76-6F36-EC943852BC47}"/>
              </a:ext>
            </a:extLst>
          </p:cNvPr>
          <p:cNvGrpSpPr/>
          <p:nvPr/>
        </p:nvGrpSpPr>
        <p:grpSpPr>
          <a:xfrm>
            <a:off x="7627931" y="4210118"/>
            <a:ext cx="2944175" cy="545614"/>
            <a:chOff x="7627931" y="4210118"/>
            <a:chExt cx="2944175" cy="545614"/>
          </a:xfrm>
        </p:grpSpPr>
        <p:pic>
          <p:nvPicPr>
            <p:cNvPr id="18" name="Picture 17" descr="A yellow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D34FA008-F0FF-B509-2CDB-0F256DF25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7931" y="4240295"/>
              <a:ext cx="2944175" cy="515437"/>
            </a:xfrm>
            <a:prstGeom prst="rect">
              <a:avLst/>
            </a:prstGeom>
          </p:spPr>
        </p:pic>
        <p:sp>
          <p:nvSpPr>
            <p:cNvPr id="10" name="Title 45">
              <a:extLst>
                <a:ext uri="{FF2B5EF4-FFF2-40B4-BE49-F238E27FC236}">
                  <a16:creationId xmlns:a16="http://schemas.microsoft.com/office/drawing/2014/main" id="{E5675907-7E73-B75E-591C-6C88CBDB48FD}"/>
                </a:ext>
              </a:extLst>
            </p:cNvPr>
            <p:cNvSpPr txBox="1">
              <a:spLocks/>
            </p:cNvSpPr>
            <p:nvPr/>
          </p:nvSpPr>
          <p:spPr>
            <a:xfrm>
              <a:off x="8124157" y="4210118"/>
              <a:ext cx="2120528" cy="4430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accent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50 steps per game</a:t>
              </a:r>
            </a:p>
          </p:txBody>
        </p:sp>
      </p:grp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574D4EA-22E3-00B6-90FA-A731789F3B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90" y="1630984"/>
            <a:ext cx="4039115" cy="403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304" y="507076"/>
            <a:ext cx="5211392" cy="641940"/>
          </a:xfrm>
        </p:spPr>
        <p:txBody>
          <a:bodyPr/>
          <a:lstStyle/>
          <a:p>
            <a:pPr algn="ctr"/>
            <a:r>
              <a:rPr lang="en-US" dirty="0"/>
              <a:t>State 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15EB4-CB10-1CE5-CC41-2CF2CE7A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9" y="2749688"/>
            <a:ext cx="3028950" cy="3028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2E7369-7D05-4D33-69A5-7DE65A2FE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469" y="2749688"/>
            <a:ext cx="3028950" cy="3028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7A296A-36C6-4B68-3640-D8E4571558BA}"/>
              </a:ext>
            </a:extLst>
          </p:cNvPr>
          <p:cNvSpPr txBox="1"/>
          <p:nvPr/>
        </p:nvSpPr>
        <p:spPr>
          <a:xfrm>
            <a:off x="2927506" y="1487687"/>
            <a:ext cx="633699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We used the same </a:t>
            </a:r>
            <a:r>
              <a:rPr lang="en-US" sz="18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state representation</a:t>
            </a: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across all agents.</a:t>
            </a:r>
            <a:endParaRPr lang="en-US" sz="18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It includes at most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45 sensors</a:t>
            </a: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for the different obstacles,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depending on the difficulty level.</a:t>
            </a:r>
            <a:endParaRPr lang="en-IL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FF77D2C-5A15-4E72-432C-9D36E406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442625">
            <a:off x="-963256" y="-490045"/>
            <a:ext cx="2156923" cy="246923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8DC52A">
              <a:alpha val="25098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9DE1227-A449-803A-A34C-B10461B2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96843">
            <a:off x="10474993" y="524960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AFABAB">
                <a:alpha val="50196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217AC-5E66-E077-1C5B-6DB6A0E2B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219" y="2749688"/>
            <a:ext cx="30289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233" y="529848"/>
            <a:ext cx="2953533" cy="641940"/>
          </a:xfrm>
        </p:spPr>
        <p:txBody>
          <a:bodyPr/>
          <a:lstStyle/>
          <a:p>
            <a:r>
              <a:rPr lang="en-US" dirty="0"/>
              <a:t>Our Agents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F425A-7003-2019-7C78-D16E126C09E0}"/>
              </a:ext>
            </a:extLst>
          </p:cNvPr>
          <p:cNvSpPr txBox="1"/>
          <p:nvPr/>
        </p:nvSpPr>
        <p:spPr>
          <a:xfrm>
            <a:off x="2775643" y="2303598"/>
            <a:ext cx="2073003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Double Deep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Q-Networks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74DEE-7611-ADFA-D378-AF8917A2262F}"/>
              </a:ext>
            </a:extLst>
          </p:cNvPr>
          <p:cNvSpPr txBox="1"/>
          <p:nvPr/>
        </p:nvSpPr>
        <p:spPr>
          <a:xfrm>
            <a:off x="7014205" y="2301025"/>
            <a:ext cx="371608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NeuroEvolution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Augmenting Topologies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13C95-6FB9-89B6-8CFE-AAAF78A0E5B0}"/>
              </a:ext>
            </a:extLst>
          </p:cNvPr>
          <p:cNvSpPr txBox="1"/>
          <p:nvPr/>
        </p:nvSpPr>
        <p:spPr>
          <a:xfrm>
            <a:off x="2775643" y="3140206"/>
            <a:ext cx="112883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(DDQN)</a:t>
            </a:r>
            <a:endParaRPr lang="en-IL" sz="2000" dirty="0">
              <a:solidFill>
                <a:schemeClr val="tx1">
                  <a:lumMod val="50000"/>
                  <a:lumOff val="50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4F05D-EB90-C963-F048-E4B470071D6B}"/>
              </a:ext>
            </a:extLst>
          </p:cNvPr>
          <p:cNvSpPr txBox="1"/>
          <p:nvPr/>
        </p:nvSpPr>
        <p:spPr>
          <a:xfrm>
            <a:off x="7067540" y="3137633"/>
            <a:ext cx="10070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(NEAT)</a:t>
            </a:r>
            <a:endParaRPr lang="en-IL" sz="2000" dirty="0">
              <a:solidFill>
                <a:schemeClr val="tx1">
                  <a:lumMod val="50000"/>
                  <a:lumOff val="50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5EADFA-EC84-5552-E86A-BD9B91D52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947503">
            <a:off x="11611287" y="159444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7E6A8-FD75-835B-4229-DF7E5EBA43CE}"/>
              </a:ext>
            </a:extLst>
          </p:cNvPr>
          <p:cNvSpPr txBox="1"/>
          <p:nvPr/>
        </p:nvSpPr>
        <p:spPr>
          <a:xfrm>
            <a:off x="2775346" y="4267962"/>
            <a:ext cx="2375971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Random Agent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51C5F2-5AA8-2CCF-E1F9-23C35E74DC14}"/>
              </a:ext>
            </a:extLst>
          </p:cNvPr>
          <p:cNvSpPr txBox="1"/>
          <p:nvPr/>
        </p:nvSpPr>
        <p:spPr>
          <a:xfrm>
            <a:off x="7014204" y="4267962"/>
            <a:ext cx="243207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Only-Up Agent</a:t>
            </a:r>
            <a:endParaRPr lang="en-IL" sz="24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1D08D56-138F-CD24-5661-C03BEED8D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628067">
            <a:off x="10452290" y="-594170"/>
            <a:ext cx="1942349" cy="229020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9921C">
              <a:alpha val="25098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2E40B15-D65D-1DA1-6C80-C09BEE8C1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2734" y="4333059"/>
            <a:ext cx="331470" cy="33147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45D4D15-A542-61F1-D390-2F7BD378A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3696" y="2359607"/>
            <a:ext cx="387635" cy="38763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BA8762A-0031-4A4B-E694-B898B846E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388008" y="2358195"/>
            <a:ext cx="387635" cy="38763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2DB429B-7109-D3BB-5DB5-8987987B0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4625" y="4267962"/>
            <a:ext cx="450933" cy="45093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293FAEE-4EAE-5DF1-335B-B134B0ACB0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60994">
            <a:off x="6735883" y="2384868"/>
            <a:ext cx="278508" cy="2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7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>
            <a:spLocks noGrp="1"/>
          </p:cNvSpPr>
          <p:nvPr>
            <p:ph type="title"/>
          </p:nvPr>
        </p:nvSpPr>
        <p:spPr>
          <a:xfrm>
            <a:off x="4619233" y="529848"/>
            <a:ext cx="2953533" cy="64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Mate"/>
              <a:buNone/>
            </a:pPr>
            <a:r>
              <a:rPr lang="en-US"/>
              <a:t>Our Agents</a:t>
            </a:r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sldNum" idx="12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16" name="Google Shape;316;p23"/>
          <p:cNvSpPr/>
          <p:nvPr/>
        </p:nvSpPr>
        <p:spPr>
          <a:xfrm rot="-652497">
            <a:off x="11611287" y="159444"/>
            <a:ext cx="1896941" cy="2171612"/>
          </a:xfrm>
          <a:custGeom>
            <a:avLst/>
            <a:gdLst/>
            <a:ahLst/>
            <a:cxnLst/>
            <a:rect l="l" t="t" r="r" b="b"/>
            <a:pathLst>
              <a:path w="4398682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7D952"/>
              </a:solidFill>
              <a:latin typeface="Mate"/>
              <a:ea typeface="Mate"/>
              <a:cs typeface="Mate"/>
              <a:sym typeface="Mate"/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2226308" y="4433696"/>
            <a:ext cx="23759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Agent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7324736" y="4433696"/>
            <a:ext cx="24320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Only-Up Agent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3"/>
          <p:cNvSpPr/>
          <p:nvPr/>
        </p:nvSpPr>
        <p:spPr>
          <a:xfrm rot="-2971933">
            <a:off x="10452290" y="-594170"/>
            <a:ext cx="1942349" cy="2290204"/>
          </a:xfrm>
          <a:custGeom>
            <a:avLst/>
            <a:gdLst/>
            <a:ahLst/>
            <a:cxnLst/>
            <a:rect l="l" t="t" r="r" b="b"/>
            <a:pathLst>
              <a:path w="4398682" h="5032188" extrusionOk="0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F9921C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7D952"/>
              </a:solidFill>
              <a:latin typeface="Mate"/>
              <a:ea typeface="Mate"/>
              <a:cs typeface="Mate"/>
              <a:sym typeface="Mate"/>
            </a:endParaRPr>
          </a:p>
        </p:txBody>
      </p:sp>
      <p:grpSp>
        <p:nvGrpSpPr>
          <p:cNvPr id="320" name="Google Shape;320;p23"/>
          <p:cNvGrpSpPr/>
          <p:nvPr/>
        </p:nvGrpSpPr>
        <p:grpSpPr>
          <a:xfrm>
            <a:off x="1245629" y="1957664"/>
            <a:ext cx="4337330" cy="1327094"/>
            <a:chOff x="1245629" y="2214589"/>
            <a:chExt cx="4337330" cy="1327094"/>
          </a:xfrm>
        </p:grpSpPr>
        <p:sp>
          <p:nvSpPr>
            <p:cNvPr id="321" name="Google Shape;321;p23"/>
            <p:cNvSpPr txBox="1"/>
            <p:nvPr/>
          </p:nvSpPr>
          <p:spPr>
            <a:xfrm>
              <a:off x="1390518" y="2484381"/>
              <a:ext cx="4047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Double Deep Q-Networks</a:t>
              </a:r>
              <a:endPara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3"/>
            <p:cNvSpPr txBox="1"/>
            <p:nvPr/>
          </p:nvSpPr>
          <p:spPr>
            <a:xfrm>
              <a:off x="2849878" y="3043809"/>
              <a:ext cx="11288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(DDQN)</a:t>
              </a:r>
              <a:endParaRPr sz="20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1245629" y="2214589"/>
              <a:ext cx="4337330" cy="1327094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23"/>
          <p:cNvSpPr/>
          <p:nvPr/>
        </p:nvSpPr>
        <p:spPr>
          <a:xfrm>
            <a:off x="1245629" y="4000982"/>
            <a:ext cx="4337330" cy="132709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23"/>
          <p:cNvGrpSpPr/>
          <p:nvPr/>
        </p:nvGrpSpPr>
        <p:grpSpPr>
          <a:xfrm>
            <a:off x="6372109" y="1953343"/>
            <a:ext cx="4337330" cy="1327094"/>
            <a:chOff x="6372109" y="2210268"/>
            <a:chExt cx="4337330" cy="1327094"/>
          </a:xfrm>
        </p:grpSpPr>
        <p:sp>
          <p:nvSpPr>
            <p:cNvPr id="326" name="Google Shape;326;p23"/>
            <p:cNvSpPr txBox="1"/>
            <p:nvPr/>
          </p:nvSpPr>
          <p:spPr>
            <a:xfrm>
              <a:off x="7959144" y="3077300"/>
              <a:ext cx="113846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(NEAT)</a:t>
              </a:r>
              <a:endParaRPr sz="20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" name="Google Shape;327;p23"/>
            <p:cNvGrpSpPr/>
            <p:nvPr/>
          </p:nvGrpSpPr>
          <p:grpSpPr>
            <a:xfrm>
              <a:off x="6372109" y="2210268"/>
              <a:ext cx="4337330" cy="1327094"/>
              <a:chOff x="6372109" y="2210268"/>
              <a:chExt cx="4337330" cy="1327094"/>
            </a:xfrm>
          </p:grpSpPr>
          <p:sp>
            <p:nvSpPr>
              <p:cNvPr id="328" name="Google Shape;328;p23"/>
              <p:cNvSpPr txBox="1"/>
              <p:nvPr/>
            </p:nvSpPr>
            <p:spPr>
              <a:xfrm>
                <a:off x="6736069" y="2286141"/>
                <a:ext cx="371608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NeuroEvolution of 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Augmenting Topologies</a:t>
                </a: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3"/>
              <p:cNvSpPr/>
              <p:nvPr/>
            </p:nvSpPr>
            <p:spPr>
              <a:xfrm>
                <a:off x="6372109" y="2210268"/>
                <a:ext cx="4337330" cy="1327094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0" name="Google Shape;330;p23"/>
          <p:cNvSpPr/>
          <p:nvPr/>
        </p:nvSpPr>
        <p:spPr>
          <a:xfrm>
            <a:off x="6372109" y="4000981"/>
            <a:ext cx="4337330" cy="132709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3"/>
          <p:cNvSpPr/>
          <p:nvPr/>
        </p:nvSpPr>
        <p:spPr>
          <a:xfrm rot="-1249348">
            <a:off x="5995620" y="4013318"/>
            <a:ext cx="1479338" cy="410814"/>
          </a:xfrm>
          <a:prstGeom prst="rect">
            <a:avLst/>
          </a:prstGeom>
          <a:solidFill>
            <a:srgbClr val="FCD3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Baseline #2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3"/>
          <p:cNvSpPr/>
          <p:nvPr/>
        </p:nvSpPr>
        <p:spPr>
          <a:xfrm rot="-1249348">
            <a:off x="882382" y="4099985"/>
            <a:ext cx="1479338" cy="410814"/>
          </a:xfrm>
          <a:prstGeom prst="rect">
            <a:avLst/>
          </a:prstGeom>
          <a:solidFill>
            <a:srgbClr val="FCD3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Baseline #1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8DAFAB-1969-2FD3-D6B0-476D9E0C8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628067">
            <a:off x="9660765" y="4116685"/>
            <a:ext cx="3325888" cy="380746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00FFDF">
              <a:alpha val="14902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292" y="507076"/>
            <a:ext cx="4937416" cy="641940"/>
          </a:xfrm>
        </p:spPr>
        <p:txBody>
          <a:bodyPr/>
          <a:lstStyle/>
          <a:p>
            <a:pPr algn="ctr"/>
            <a:r>
              <a:rPr lang="en-US" dirty="0"/>
              <a:t>Reward Mechanism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A296A-36C6-4B68-3640-D8E4571558BA}"/>
              </a:ext>
            </a:extLst>
          </p:cNvPr>
          <p:cNvSpPr txBox="1"/>
          <p:nvPr/>
        </p:nvSpPr>
        <p:spPr>
          <a:xfrm>
            <a:off x="3819614" y="2194247"/>
            <a:ext cx="455277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Our </a:t>
            </a:r>
            <a:r>
              <a:rPr lang="en-US" sz="18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reward mechanism</a:t>
            </a: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gives the agents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2A0E0-B38D-F05D-E8E0-B22D5E625FC0}"/>
              </a:ext>
            </a:extLst>
          </p:cNvPr>
          <p:cNvSpPr txBox="1"/>
          <p:nvPr/>
        </p:nvSpPr>
        <p:spPr>
          <a:xfrm>
            <a:off x="1143626" y="3515962"/>
            <a:ext cx="3915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For taking actions which get them closer to the t</a:t>
            </a: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8624A-6C90-9684-0083-9333843B9EC0}"/>
              </a:ext>
            </a:extLst>
          </p:cNvPr>
          <p:cNvSpPr txBox="1"/>
          <p:nvPr/>
        </p:nvSpPr>
        <p:spPr>
          <a:xfrm>
            <a:off x="1950839" y="3000702"/>
            <a:ext cx="230063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 dirty="0">
                <a:solidFill>
                  <a:srgbClr val="00CC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Positive Rewards</a:t>
            </a:r>
            <a:endParaRPr lang="en-IL" sz="2000" b="1" dirty="0">
              <a:solidFill>
                <a:srgbClr val="00CC00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9E664-86A2-9C52-3CD7-99A441A11E90}"/>
              </a:ext>
            </a:extLst>
          </p:cNvPr>
          <p:cNvSpPr txBox="1"/>
          <p:nvPr/>
        </p:nvSpPr>
        <p:spPr>
          <a:xfrm>
            <a:off x="7760135" y="3000702"/>
            <a:ext cx="240482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 dirty="0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Negative Rewards</a:t>
            </a:r>
            <a:endParaRPr lang="en-IL" sz="2000" b="1" dirty="0">
              <a:solidFill>
                <a:srgbClr val="FF0000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497F0-803E-245F-23D9-8E0AB4DABBD0}"/>
              </a:ext>
            </a:extLst>
          </p:cNvPr>
          <p:cNvSpPr txBox="1"/>
          <p:nvPr/>
        </p:nvSpPr>
        <p:spPr>
          <a:xfrm>
            <a:off x="7032069" y="3515962"/>
            <a:ext cx="3860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For taking actions which get them further away from the target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3EAE63-3AB4-B137-D96E-DB43E6DF7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04782">
            <a:off x="-878032" y="-993622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8DC52A">
                <a:alpha val="50196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8" name="Picture 17" descr="A logo of a crown&#10;&#10;Description automatically generated">
            <a:extLst>
              <a:ext uri="{FF2B5EF4-FFF2-40B4-BE49-F238E27FC236}">
                <a16:creationId xmlns:a16="http://schemas.microsoft.com/office/drawing/2014/main" id="{05ABF5E1-915A-18E1-C83B-21F81714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7262">
            <a:off x="3763718" y="433759"/>
            <a:ext cx="304569" cy="2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5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8DAFAB-1969-2FD3-D6B0-476D9E0C8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628067">
            <a:off x="9992408" y="-1886902"/>
            <a:ext cx="3325888" cy="380746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00FFDF">
              <a:alpha val="14902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292" y="507076"/>
            <a:ext cx="4937416" cy="641940"/>
          </a:xfrm>
        </p:spPr>
        <p:txBody>
          <a:bodyPr/>
          <a:lstStyle/>
          <a:p>
            <a:pPr algn="ctr"/>
            <a:r>
              <a:rPr lang="en-US" dirty="0"/>
              <a:t>Reward Mechanism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A296A-36C6-4B68-3640-D8E4571558BA}"/>
              </a:ext>
            </a:extLst>
          </p:cNvPr>
          <p:cNvSpPr txBox="1"/>
          <p:nvPr/>
        </p:nvSpPr>
        <p:spPr>
          <a:xfrm>
            <a:off x="3064237" y="1371903"/>
            <a:ext cx="606352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Let’s further explore the reward and fitness functions!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2A0E0-B38D-F05D-E8E0-B22D5E625FC0}"/>
              </a:ext>
            </a:extLst>
          </p:cNvPr>
          <p:cNvSpPr txBox="1"/>
          <p:nvPr/>
        </p:nvSpPr>
        <p:spPr>
          <a:xfrm>
            <a:off x="808073" y="2589272"/>
            <a:ext cx="45861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The DDQN agent receives a reward at </a:t>
            </a:r>
            <a:r>
              <a:rPr lang="en-US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every game frame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large reward if the agent won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Bonus for efficient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medium reward for beating personal best that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small reward for moving up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large penalty if the agent died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small penalty for sticking the either side of the screen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small penalty for moving 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8624A-6C90-9684-0083-9333843B9EC0}"/>
              </a:ext>
            </a:extLst>
          </p:cNvPr>
          <p:cNvSpPr txBox="1"/>
          <p:nvPr/>
        </p:nvSpPr>
        <p:spPr>
          <a:xfrm>
            <a:off x="1530052" y="2117403"/>
            <a:ext cx="31422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DDQN Reward Function</a:t>
            </a:r>
            <a:endParaRPr lang="en-IL" sz="20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9E664-86A2-9C52-3CD7-99A441A11E90}"/>
              </a:ext>
            </a:extLst>
          </p:cNvPr>
          <p:cNvSpPr txBox="1"/>
          <p:nvPr/>
        </p:nvSpPr>
        <p:spPr>
          <a:xfrm>
            <a:off x="7481220" y="2117403"/>
            <a:ext cx="296267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NEAT Fitness Function</a:t>
            </a:r>
            <a:endParaRPr lang="en-IL" sz="2000" b="1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497F0-803E-245F-23D9-8E0AB4DABBD0}"/>
              </a:ext>
            </a:extLst>
          </p:cNvPr>
          <p:cNvSpPr txBox="1"/>
          <p:nvPr/>
        </p:nvSpPr>
        <p:spPr>
          <a:xfrm>
            <a:off x="7156607" y="2589272"/>
            <a:ext cx="43114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Every individual receives a reward at the </a:t>
            </a:r>
            <a:r>
              <a:rPr lang="en-US" sz="1800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end of each game</a:t>
            </a: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reward relative to progress made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Bonus for efficient solutions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 reward relative to number of unique steps taken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3EAE63-3AB4-B137-D96E-DB43E6DF7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04782">
            <a:off x="10864389" y="5314676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8DC52A">
                <a:alpha val="50196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5914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789</TotalTime>
  <Words>612</Words>
  <Application>Microsoft Office PowerPoint</Application>
  <PresentationFormat>Widescreen</PresentationFormat>
  <Paragraphs>154</Paragraphs>
  <Slides>19</Slides>
  <Notes>19</Notes>
  <HiddenSlides>3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等线</vt:lpstr>
      <vt:lpstr>Abadi</vt:lpstr>
      <vt:lpstr>Arial</vt:lpstr>
      <vt:lpstr>Calibri</vt:lpstr>
      <vt:lpstr>inherit</vt:lpstr>
      <vt:lpstr>Mate</vt:lpstr>
      <vt:lpstr>Posterama</vt:lpstr>
      <vt:lpstr>Posterama Text Black</vt:lpstr>
      <vt:lpstr>Posterama Text SemiBold</vt:lpstr>
      <vt:lpstr>Custom​​</vt:lpstr>
      <vt:lpstr>Defeating Frogger with AI</vt:lpstr>
      <vt:lpstr>Introduction</vt:lpstr>
      <vt:lpstr>Why Frogger?</vt:lpstr>
      <vt:lpstr>Gameplay</vt:lpstr>
      <vt:lpstr>State Representation</vt:lpstr>
      <vt:lpstr>Our Agents</vt:lpstr>
      <vt:lpstr>Our Agents</vt:lpstr>
      <vt:lpstr>Reward Mechanism</vt:lpstr>
      <vt:lpstr>Reward Mechanism</vt:lpstr>
      <vt:lpstr>NEAT</vt:lpstr>
      <vt:lpstr>DDQN</vt:lpstr>
      <vt:lpstr>Evaluating the Agents</vt:lpstr>
      <vt:lpstr>Results – Experiment #1 (Easy Difficulty)</vt:lpstr>
      <vt:lpstr>Results – Experiment #2 (Medium Difficulty)</vt:lpstr>
      <vt:lpstr>Results – Experiment #3 (Hard Difficulty)</vt:lpstr>
      <vt:lpstr>Convergence Time Easy Difficulty</vt:lpstr>
      <vt:lpstr>Convergence Time Hard Difficulty</vt:lpstr>
      <vt:lpstr>DDQN vs NEAT gameplay – Hard Difficulty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Liel Amar</dc:creator>
  <cp:lastModifiedBy>Liel Amar</cp:lastModifiedBy>
  <cp:revision>16</cp:revision>
  <dcterms:created xsi:type="dcterms:W3CDTF">2024-09-12T08:09:13Z</dcterms:created>
  <dcterms:modified xsi:type="dcterms:W3CDTF">2024-09-25T09:51:06Z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